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1" r:id="rId2"/>
    <p:sldId id="293" r:id="rId3"/>
    <p:sldId id="294" r:id="rId4"/>
    <p:sldId id="300" r:id="rId5"/>
    <p:sldId id="305" r:id="rId6"/>
    <p:sldId id="306" r:id="rId7"/>
    <p:sldId id="307" r:id="rId8"/>
    <p:sldId id="274" r:id="rId9"/>
    <p:sldId id="303" r:id="rId10"/>
    <p:sldId id="304" r:id="rId11"/>
    <p:sldId id="289" r:id="rId12"/>
    <p:sldId id="290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CAC"/>
    <a:srgbClr val="3D6AA1"/>
    <a:srgbClr val="00409E"/>
    <a:srgbClr val="0042A2"/>
    <a:srgbClr val="00317A"/>
    <a:srgbClr val="1D4575"/>
    <a:srgbClr val="2962A7"/>
    <a:srgbClr val="3168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86076" autoAdjust="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</c:sideWall>
    <c:backWall>
      <c:thickness val="0"/>
      <c:spPr>
        <a:noFill/>
        <a:ln w="25400"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c:spPr>
    </c:backWall>
    <c:plotArea>
      <c:layout>
        <c:manualLayout>
          <c:layoutTarget val="inner"/>
          <c:xMode val="edge"/>
          <c:yMode val="edge"/>
          <c:x val="0.12768180333256957"/>
          <c:y val="9.4260680756891424E-2"/>
          <c:w val="0.83175658657777862"/>
          <c:h val="0.749504220051845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Магистральный транспорт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1570361961633858E-2"/>
                  <c:y val="-6.80246544136921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196353190456388E-2"/>
                  <c:y val="-8.3569368955574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986</c:v>
                </c:pt>
                <c:pt idx="1">
                  <c:v>281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47352712"/>
        <c:axId val="247353104"/>
        <c:axId val="0"/>
      </c:bar3DChart>
      <c:catAx>
        <c:axId val="24735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47353104"/>
        <c:crosses val="autoZero"/>
        <c:auto val="1"/>
        <c:lblAlgn val="ctr"/>
        <c:lblOffset val="100"/>
        <c:noMultiLvlLbl val="0"/>
      </c:catAx>
      <c:valAx>
        <c:axId val="247353104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47352712"/>
        <c:crosses val="autoZero"/>
        <c:crossBetween val="between"/>
        <c:majorUnit val="100"/>
        <c:minorUnit val="50"/>
      </c:valAx>
      <c:spPr>
        <a:noFill/>
        <a:ln w="25388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303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Количество произошедших аварий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998867968165148E-2"/>
          <c:y val="0.20454669529134623"/>
          <c:w val="0.876777320411671"/>
          <c:h val="0.44182108579984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произошедших аварий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355064"/>
        <c:axId val="247348008"/>
      </c:barChart>
      <c:catAx>
        <c:axId val="24735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47348008"/>
        <c:crosses val="autoZero"/>
        <c:auto val="1"/>
        <c:lblAlgn val="ctr"/>
        <c:lblOffset val="100"/>
        <c:noMultiLvlLbl val="0"/>
      </c:catAx>
      <c:valAx>
        <c:axId val="247348008"/>
        <c:scaling>
          <c:orientation val="minMax"/>
          <c:max val="8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47355064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1DE3A-1371-4890-95B1-D7DF12AFCE04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4C58-3D40-4C6E-B573-86760DD09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2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72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6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5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72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1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DE88-EA5B-4BED-BBED-960EEDB4E6D3}" type="datetime1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8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4748-6657-4C60-A908-81AF900C39B2}" type="datetime1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0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0BA0-19D2-4103-8F6A-6FB731BB010A}" type="datetime1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4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FA21-68D5-4982-8DCA-6B86FF79D680}" type="datetime1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FBDA-2432-4545-810D-7EF2893290FF}" type="datetime1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7F90-C46C-475D-8D0F-3CF59373A20F}" type="datetime1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8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D875-1883-4EB4-A2C7-297AAAE2D0B8}" type="datetime1">
              <a:rPr lang="ru-RU" smtClean="0"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9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A6AA-8DA7-460B-A67F-7795C90D93DF}" type="datetime1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5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E91B-16CF-4EE6-B824-9C2C55967317}" type="datetime1">
              <a:rPr lang="ru-RU" smtClean="0"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B891-241B-4712-A388-8AB36A5D4FDF}" type="datetime1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D936-D99C-454A-8594-0678C1524333}" type="datetime1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6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5434-5A6C-4BBE-8CD5-173D0BE20597}" type="datetime1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9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36512" y="2204864"/>
            <a:ext cx="9144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ru-RU" sz="2400" b="1" dirty="0" smtClean="0"/>
              <a:t>Об итогах надзорной </a:t>
            </a:r>
            <a:r>
              <a:rPr lang="ru-RU" sz="2400" b="1" dirty="0"/>
              <a:t>деятельности </a:t>
            </a:r>
            <a:r>
              <a:rPr lang="ru-RU" sz="2400" b="1" dirty="0" smtClean="0"/>
              <a:t>за 202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год </a:t>
            </a:r>
            <a:r>
              <a:rPr lang="ru-RU" sz="2400" b="1" dirty="0" smtClean="0"/>
              <a:t>                                              (типовые </a:t>
            </a:r>
            <a:r>
              <a:rPr lang="ru-RU" sz="2400" b="1" dirty="0"/>
              <a:t>и </a:t>
            </a:r>
            <a:r>
              <a:rPr lang="ru-RU" sz="2400" b="1" dirty="0" smtClean="0"/>
              <a:t>массовые нарушения </a:t>
            </a:r>
            <a:r>
              <a:rPr lang="ru-RU" sz="2400" b="1" dirty="0"/>
              <a:t>обязательных </a:t>
            </a:r>
            <a:r>
              <a:rPr lang="ru-RU" sz="2400" b="1" dirty="0" smtClean="0"/>
              <a:t>требований, возможные мероприятия по </a:t>
            </a:r>
            <a:r>
              <a:rPr lang="ru-RU" sz="2400" b="1" dirty="0"/>
              <a:t>их </a:t>
            </a:r>
            <a:r>
              <a:rPr lang="ru-RU" sz="2400" b="1" dirty="0" smtClean="0"/>
              <a:t>устранению,</a:t>
            </a:r>
            <a:endParaRPr lang="ru-RU" sz="2400" b="1" dirty="0"/>
          </a:p>
          <a:p>
            <a:pPr algn="ctr" eaLnBrk="0" hangingPunct="0">
              <a:defRPr/>
            </a:pPr>
            <a:r>
              <a:rPr lang="ru-RU" sz="2400" b="1" dirty="0" smtClean="0"/>
              <a:t>анализ </a:t>
            </a:r>
            <a:r>
              <a:rPr lang="ru-RU" sz="2400" b="1" dirty="0"/>
              <a:t>аварийности на </a:t>
            </a:r>
            <a:r>
              <a:rPr lang="ru-RU" sz="2400" b="1" dirty="0" smtClean="0"/>
              <a:t>опасных производственных объектах </a:t>
            </a:r>
            <a:r>
              <a:rPr lang="ru-RU" sz="2400" b="1" dirty="0"/>
              <a:t>на которых используется оборудование, работающее под давлением более 0,07 МПа или при температуре нагрева воды более </a:t>
            </a:r>
            <a:r>
              <a:rPr lang="ru-RU" sz="2400" b="1" dirty="0" smtClean="0"/>
              <a:t>115°С)</a:t>
            </a:r>
            <a:endParaRPr lang="ru-RU" sz="2400" b="1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5994201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Москва, </a:t>
            </a:r>
          </a:p>
          <a:p>
            <a:pPr algn="ctr" eaLnBrk="0" hangingPunct="0">
              <a:defRPr/>
            </a:pPr>
            <a:r>
              <a:rPr kumimoji="1"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2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9 марта 2023 года</a:t>
            </a: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04800" y="4581128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2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104848" y="1641467"/>
            <a:ext cx="9003656" cy="953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   Разрушение технического устройства на ОПО («участок трубопровода тепловой сети Фрунзенского района г. Владимира» III класса опасности)               АО «ВКС» по адресу: г. Владимир, ул. Б. Нижегородская, ул. </a:t>
            </a:r>
            <a:r>
              <a:rPr lang="ru-RU" sz="1800" b="1" spc="90" dirty="0" err="1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Усти</a:t>
            </a:r>
            <a:r>
              <a:rPr lang="ru-RU" sz="18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-на-Лабе.</a:t>
            </a:r>
            <a:endParaRPr lang="ru-RU" sz="1800" b="1" spc="90" dirty="0"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82955" y="2566065"/>
            <a:ext cx="30092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Техническая причина </a:t>
            </a:r>
            <a:r>
              <a:rPr lang="ru-RU" sz="1100" b="1" spc="9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коррозионный износ участка трубопровода.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982955" y="2990562"/>
            <a:ext cx="30092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Организационные причины</a:t>
            </a:r>
            <a:r>
              <a:rPr lang="en-US" sz="11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Не достаточный контроль со стороны АО «ВКС».</a:t>
            </a:r>
          </a:p>
          <a:p>
            <a:pPr algn="just"/>
            <a:r>
              <a:rPr lang="ru-RU" sz="1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Не качественное выполнение работ по экспертизе промышленной безопасности, в результате чего не верно проведена оценке технического состояния и остаточного ресурса трубопровода.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89" y="2636912"/>
            <a:ext cx="2328043" cy="34563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55" y="4418500"/>
            <a:ext cx="3009213" cy="16532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7" y="2636912"/>
            <a:ext cx="3179922" cy="1686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7" y="4418500"/>
            <a:ext cx="3179922" cy="167479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726432" y="6356350"/>
            <a:ext cx="2133600" cy="365125"/>
          </a:xfrm>
        </p:spPr>
        <p:txBody>
          <a:bodyPr/>
          <a:lstStyle/>
          <a:p>
            <a:fld id="{778F0609-E264-46FD-8F3B-0E88708F58E9}" type="slidenum">
              <a:rPr lang="ru-RU" sz="1600" b="1" smtClean="0">
                <a:solidFill>
                  <a:schemeClr val="tx1"/>
                </a:solidFill>
              </a:rPr>
              <a:pPr/>
              <a:t>10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54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453438" y="6177806"/>
            <a:ext cx="690562" cy="376237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269875" y="1556792"/>
            <a:ext cx="8910638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2400" b="1" dirty="0" smtClean="0">
                <a:effectLst/>
                <a:latin typeface="+mj-lt"/>
                <a:cs typeface="Times New Roman" panose="02020603050405020304" pitchFamily="18" charset="0"/>
              </a:rPr>
              <a:t>Основные задачи на 202</a:t>
            </a:r>
            <a:r>
              <a:rPr lang="en-US" altLang="ru-RU" sz="2400" b="1" dirty="0" smtClean="0">
                <a:effectLst/>
                <a:latin typeface="+mj-lt"/>
                <a:cs typeface="Times New Roman" panose="02020603050405020304" pitchFamily="18" charset="0"/>
              </a:rPr>
              <a:t>3</a:t>
            </a:r>
            <a:r>
              <a:rPr lang="ru-RU" altLang="ru-RU" sz="2400" b="1" dirty="0" smtClean="0">
                <a:effectLst/>
                <a:latin typeface="+mj-lt"/>
                <a:cs typeface="Times New Roman" panose="02020603050405020304" pitchFamily="18" charset="0"/>
              </a:rPr>
              <a:t> год</a:t>
            </a:r>
            <a:endParaRPr lang="ru-RU" altLang="ru-RU" sz="2400" b="1" dirty="0"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950642" y="2004679"/>
            <a:ext cx="77859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отменой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проверок объектов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опасности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году, основными задачей отдела становится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аварийности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травматизма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поднадзорных объектах, в 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ежеквартальных совещаний с поднадзорными организациями;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писем;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выдача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предостережений;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консультирование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принятие иных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 направленных на недопущение нарушений требований промышленной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anose="02020603050405020304" pitchFamily="18" charset="0"/>
              </a:rPr>
              <a:t>     Реализация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риск-ориентированного подхода при осуществлении                           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контрольно-надзорных полномочий,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продолжение активного взаимодействия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промышленной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и технических регламентов с руководителями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администраций муниципальных образований, субъектов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правоохранительных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прокуратуры.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726432" y="6356350"/>
            <a:ext cx="2133600" cy="365125"/>
          </a:xfrm>
        </p:spPr>
        <p:txBody>
          <a:bodyPr/>
          <a:lstStyle/>
          <a:p>
            <a:fld id="{778F0609-E264-46FD-8F3B-0E88708F58E9}" type="slidenum">
              <a:rPr lang="ru-RU" sz="1600" b="1" smtClean="0">
                <a:solidFill>
                  <a:schemeClr val="tx1"/>
                </a:solidFill>
              </a:rPr>
              <a:pPr/>
              <a:t>11</a:t>
            </a:fld>
            <a:endParaRPr lang="ru-RU" sz="1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59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0825" y="2638673"/>
            <a:ext cx="87487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>
                <a:latin typeface="Times New Roman" pitchFamily="18" charset="0"/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726432" y="6356350"/>
            <a:ext cx="2133600" cy="365125"/>
          </a:xfrm>
        </p:spPr>
        <p:txBody>
          <a:bodyPr/>
          <a:lstStyle/>
          <a:p>
            <a:fld id="{778F0609-E264-46FD-8F3B-0E88708F58E9}" type="slidenum">
              <a:rPr lang="ru-RU" sz="1600" b="1" smtClean="0">
                <a:solidFill>
                  <a:schemeClr val="tx1"/>
                </a:solidFill>
              </a:rPr>
              <a:pPr/>
              <a:t>12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9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08520" y="1556792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sz="2100" b="1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kumimoji="1" lang="ru-RU" sz="2100" b="1" dirty="0" smtClean="0">
              <a:ln w="1905"/>
              <a:cs typeface="Calibri" pitchFamily="34" charset="0"/>
            </a:endParaRPr>
          </a:p>
          <a:p>
            <a:pPr algn="ctr">
              <a:defRPr/>
            </a:pPr>
            <a:r>
              <a:rPr kumimoji="1" lang="ru-RU" sz="2100" b="1" dirty="0">
                <a:ln w="1905"/>
                <a:cs typeface="Calibri" pitchFamily="34" charset="0"/>
              </a:rPr>
              <a:t> </a:t>
            </a:r>
            <a:r>
              <a:rPr kumimoji="1" lang="ru-RU" sz="2100" b="1" dirty="0" smtClean="0">
                <a:ln w="1905"/>
                <a:cs typeface="Calibri" pitchFamily="34" charset="0"/>
              </a:rPr>
              <a:t>  Статистические данные</a:t>
            </a:r>
          </a:p>
          <a:p>
            <a:pPr algn="ctr">
              <a:defRPr/>
            </a:pPr>
            <a:r>
              <a:rPr kumimoji="1" lang="ru-RU" sz="2100" b="1" dirty="0" smtClean="0">
                <a:ln w="1905"/>
                <a:cs typeface="Calibri" pitchFamily="34" charset="0"/>
              </a:rPr>
              <a:t>Объекты, на </a:t>
            </a:r>
            <a:r>
              <a:rPr kumimoji="1" lang="ru-RU" sz="2100" b="1" dirty="0">
                <a:ln w="1905"/>
                <a:cs typeface="Calibri" pitchFamily="34" charset="0"/>
              </a:rPr>
              <a:t>которых используется оборудование, работающее </a:t>
            </a:r>
            <a:r>
              <a:rPr kumimoji="1" lang="ru-RU" sz="2100" b="1" dirty="0" smtClean="0">
                <a:ln w="1905"/>
                <a:cs typeface="Calibri" pitchFamily="34" charset="0"/>
              </a:rPr>
              <a:t> под </a:t>
            </a:r>
            <a:r>
              <a:rPr kumimoji="1" lang="ru-RU" sz="2100" b="1" dirty="0">
                <a:ln w="1905"/>
                <a:cs typeface="Calibri" pitchFamily="34" charset="0"/>
              </a:rPr>
              <a:t>давлением более 0,07 МПа или при температуре нагрева воды более 115°С</a:t>
            </a:r>
          </a:p>
          <a:p>
            <a:pPr algn="ctr">
              <a:defRPr/>
            </a:pPr>
            <a:endParaRPr lang="ru-RU" sz="2100" b="1" dirty="0" smtClean="0">
              <a:solidFill>
                <a:srgbClr val="000000"/>
              </a:solidFill>
            </a:endParaRPr>
          </a:p>
          <a:p>
            <a:pPr algn="ctr" eaLnBrk="0" hangingPunct="0">
              <a:defRPr/>
            </a:pPr>
            <a:endParaRPr lang="ru-RU" sz="21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18742" y="2621363"/>
            <a:ext cx="764974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Поднадзорных </a:t>
            </a:r>
            <a:r>
              <a:rPr 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организаций</a:t>
            </a:r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2078 </a:t>
            </a:r>
          </a:p>
          <a:p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Поднадзорных ОПО </a:t>
            </a:r>
            <a:r>
              <a:rPr 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˗</a:t>
            </a:r>
            <a:r>
              <a:rPr 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3924, </a:t>
            </a:r>
            <a:r>
              <a:rPr lang="ru-RU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из них</a:t>
            </a:r>
            <a:r>
              <a:rPr 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5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17</a:t>
            </a:r>
            <a:endParaRPr lang="ru-RU" sz="2400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III </a:t>
            </a:r>
            <a:r>
              <a:rPr lang="ru-RU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sz="2400" b="1" dirty="0" smtClean="0">
                <a:solidFill>
                  <a:srgbClr val="FF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2336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IV </a:t>
            </a:r>
            <a:r>
              <a:rPr lang="ru-RU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˗</a:t>
            </a:r>
            <a:r>
              <a:rPr lang="ru-RU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1566 </a:t>
            </a:r>
            <a:endParaRPr lang="ru-RU" sz="2400" b="1" dirty="0" smtClean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31358"/>
            <a:ext cx="1460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726432" y="6356350"/>
            <a:ext cx="2133600" cy="365125"/>
          </a:xfrm>
        </p:spPr>
        <p:txBody>
          <a:bodyPr/>
          <a:lstStyle/>
          <a:p>
            <a:fld id="{778F0609-E264-46FD-8F3B-0E88708F58E9}" type="slidenum">
              <a:rPr lang="ru-RU" sz="1600" b="1" smtClean="0">
                <a:solidFill>
                  <a:schemeClr val="tx1"/>
                </a:solidFill>
              </a:rPr>
              <a:pPr/>
              <a:t>2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36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721415"/>
              </p:ext>
            </p:extLst>
          </p:nvPr>
        </p:nvGraphicFramePr>
        <p:xfrm>
          <a:off x="1829991" y="2525730"/>
          <a:ext cx="6027241" cy="4310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70507" y="1761798"/>
            <a:ext cx="9174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algn="ctr">
              <a:buNone/>
            </a:pPr>
            <a:r>
              <a:rPr lang="ru-RU" altLang="ru-RU" sz="2400" b="1" dirty="0" smtClean="0">
                <a:latin typeface="+mj-lt"/>
              </a:rPr>
              <a:t>Сравнительные </a:t>
            </a:r>
            <a:r>
              <a:rPr lang="ru-RU" altLang="ru-RU" sz="2400" b="1" dirty="0">
                <a:latin typeface="+mj-lt"/>
              </a:rPr>
              <a:t>показатели </a:t>
            </a:r>
            <a:r>
              <a:rPr lang="ru-RU" altLang="ru-RU" sz="2400" b="1" dirty="0" smtClean="0">
                <a:latin typeface="+mj-lt"/>
              </a:rPr>
              <a:t>количества проведенных</a:t>
            </a:r>
            <a:r>
              <a:rPr lang="ru-RU" altLang="ru-RU" sz="2400" b="1" dirty="0">
                <a:latin typeface="+mj-lt"/>
              </a:rPr>
              <a:t/>
            </a:r>
            <a:br>
              <a:rPr lang="ru-RU" altLang="ru-RU" sz="2400" b="1" dirty="0">
                <a:latin typeface="+mj-lt"/>
              </a:rPr>
            </a:br>
            <a:r>
              <a:rPr lang="ru-RU" sz="2400" b="1" dirty="0" smtClean="0">
                <a:latin typeface="+mj-lt"/>
              </a:rPr>
              <a:t>проверок </a:t>
            </a:r>
            <a:r>
              <a:rPr lang="ru-RU" sz="2400" b="1" dirty="0">
                <a:latin typeface="+mj-lt"/>
              </a:rPr>
              <a:t>подконтрольных предприятий и организаций</a:t>
            </a:r>
            <a:endParaRPr lang="ru-RU" altLang="ru-RU" sz="2400" b="1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726432" y="6356350"/>
            <a:ext cx="2133600" cy="365125"/>
          </a:xfrm>
        </p:spPr>
        <p:txBody>
          <a:bodyPr/>
          <a:lstStyle/>
          <a:p>
            <a:fld id="{778F0609-E264-46FD-8F3B-0E88708F58E9}" type="slidenum">
              <a:rPr lang="ru-RU" sz="1600" b="1" smtClean="0">
                <a:solidFill>
                  <a:schemeClr val="tx1"/>
                </a:solidFill>
              </a:rPr>
              <a:pPr/>
              <a:t>3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59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980778"/>
              </p:ext>
            </p:extLst>
          </p:nvPr>
        </p:nvGraphicFramePr>
        <p:xfrm>
          <a:off x="122237" y="3534940"/>
          <a:ext cx="2771776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955"/>
                <a:gridCol w="1165821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2021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986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281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0825" y="3031703"/>
            <a:ext cx="244175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Проведено проверок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030867"/>
              </p:ext>
            </p:extLst>
          </p:nvPr>
        </p:nvGraphicFramePr>
        <p:xfrm>
          <a:off x="3024336" y="3534940"/>
          <a:ext cx="2928938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203"/>
                <a:gridCol w="1284735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</a:t>
                      </a:r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3241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98" marB="45798">
                    <a:solidFill>
                      <a:srgbClr val="00317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1094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98" marB="45798">
                    <a:solidFill>
                      <a:srgbClr val="00317A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13236" y="3031703"/>
            <a:ext cx="25679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Выявлено нарушений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398462"/>
              </p:ext>
            </p:extLst>
          </p:nvPr>
        </p:nvGraphicFramePr>
        <p:xfrm>
          <a:off x="6096148" y="3534940"/>
          <a:ext cx="2928938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35"/>
                <a:gridCol w="1260203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</a:t>
                      </a:r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00936" y="3031703"/>
            <a:ext cx="23266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Наложено штрафов</a:t>
            </a: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61" y="4797152"/>
            <a:ext cx="20891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4616028"/>
            <a:ext cx="1460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86" y="4641428"/>
            <a:ext cx="1739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360363" y="1916608"/>
            <a:ext cx="8675687" cy="23764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>
                <a:latin typeface="+mj-lt"/>
              </a:rPr>
              <a:t>Основные показатели контрольно-надзорной  деятельности                                     </a:t>
            </a:r>
            <a:r>
              <a:rPr lang="ru-RU" sz="2400" b="1" dirty="0" smtClean="0">
                <a:latin typeface="+mj-lt"/>
              </a:rPr>
              <a:t>за 202</a:t>
            </a:r>
            <a:r>
              <a:rPr lang="en-US" sz="2400" b="1" dirty="0" smtClean="0">
                <a:latin typeface="+mj-lt"/>
              </a:rPr>
              <a:t>2</a:t>
            </a:r>
            <a:r>
              <a:rPr lang="ru-RU" sz="2400" b="1" dirty="0" smtClean="0">
                <a:latin typeface="+mj-lt"/>
              </a:rPr>
              <a:t> год в сравнении с 202</a:t>
            </a:r>
            <a:r>
              <a:rPr lang="en-US" sz="2400" b="1" dirty="0" smtClean="0">
                <a:latin typeface="+mj-lt"/>
              </a:rPr>
              <a:t>1</a:t>
            </a:r>
            <a:r>
              <a:rPr lang="ru-RU" sz="2400" b="1" dirty="0" smtClean="0">
                <a:latin typeface="+mj-lt"/>
              </a:rPr>
              <a:t> годом</a:t>
            </a:r>
            <a:endParaRPr lang="ru-RU" sz="24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059832" y="6356350"/>
            <a:ext cx="2133600" cy="365125"/>
          </a:xfrm>
        </p:spPr>
        <p:txBody>
          <a:bodyPr/>
          <a:lstStyle/>
          <a:p>
            <a:fld id="{778F0609-E264-46FD-8F3B-0E88708F58E9}" type="slidenum">
              <a:rPr lang="ru-RU" sz="1600" b="1" smtClean="0">
                <a:solidFill>
                  <a:schemeClr val="tx1"/>
                </a:solidFill>
              </a:rPr>
              <a:pPr/>
              <a:t>4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80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772" y="5475390"/>
            <a:ext cx="1008112" cy="10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360363" y="1916608"/>
            <a:ext cx="8675687" cy="50428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Типовые массовые нарушения обязательных требований</a:t>
            </a:r>
            <a:endParaRPr lang="ru-RU" sz="24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726432" y="6356350"/>
            <a:ext cx="2133600" cy="365125"/>
          </a:xfrm>
        </p:spPr>
        <p:txBody>
          <a:bodyPr/>
          <a:lstStyle/>
          <a:p>
            <a:fld id="{778F0609-E264-46FD-8F3B-0E88708F58E9}" type="slidenum">
              <a:rPr lang="ru-RU" sz="1600" b="1" smtClean="0">
                <a:solidFill>
                  <a:schemeClr val="tx1"/>
                </a:solidFill>
              </a:rPr>
              <a:pPr/>
              <a:t>5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363" y="2564904"/>
            <a:ext cx="864329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810" indent="398145" algn="just">
              <a:lnSpc>
                <a:spcPct val="115000"/>
              </a:lnSpc>
              <a:spcAft>
                <a:spcPts val="0"/>
              </a:spcAft>
              <a:tabLst>
                <a:tab pos="723900" algn="l"/>
                <a:tab pos="4743450" algn="l"/>
                <a:tab pos="6008370" algn="l"/>
                <a:tab pos="644271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проблемы, связанные с обеспечением безопасности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противоаварийной устойчивости поднадзорных объектов, заключаются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допущении нижеперечисленных нарушений: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81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-"/>
              <a:tabLst>
                <a:tab pos="4743450" algn="l"/>
                <a:tab pos="6008370" algn="l"/>
                <a:tab pos="644271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графиков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планово-предупредительных ремонтов;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81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-"/>
              <a:tabLst>
                <a:tab pos="4743450" algn="l"/>
                <a:tab pos="6008370" algn="l"/>
                <a:tab pos="644271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обученного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аттестованного персонала;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81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-"/>
              <a:tabLst>
                <a:tab pos="4743450" algn="l"/>
                <a:tab pos="6008370" algn="l"/>
                <a:tab pos="644271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проведение технического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освидетельствования и экспертиз промышленной безопасности технических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81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-"/>
              <a:tabLst>
                <a:tab pos="4743450" algn="l"/>
                <a:tab pos="6008370" algn="l"/>
                <a:tab pos="644271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недостаточное обновление основных производственных фондов, отсутствие технического перевооружения,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реконструкции и модернизации оборудования;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810" lvl="0" indent="-3429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-"/>
              <a:tabLst>
                <a:tab pos="4743450" algn="l"/>
                <a:tab pos="6008370" algn="l"/>
                <a:tab pos="644271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низкое качество ведения технической документации.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4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363" y="1778019"/>
            <a:ext cx="8643293" cy="4747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810" indent="398145" algn="just">
              <a:lnSpc>
                <a:spcPct val="115000"/>
              </a:lnSpc>
              <a:spcAft>
                <a:spcPts val="0"/>
              </a:spcAft>
              <a:tabLst>
                <a:tab pos="723900" algn="l"/>
                <a:tab pos="4743450" algn="l"/>
                <a:tab pos="6008370" algn="l"/>
                <a:tab pos="644271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анализа выявленных нарушений за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2022 год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выделены часто встречающиеся нарушения: </a:t>
            </a:r>
          </a:p>
          <a:p>
            <a:pPr marL="36195" marR="3810" indent="398145" algn="just">
              <a:lnSpc>
                <a:spcPct val="115000"/>
              </a:lnSpc>
              <a:spcAft>
                <a:spcPts val="0"/>
              </a:spcAft>
              <a:tabLst>
                <a:tab pos="723900" algn="l"/>
                <a:tab pos="4743450" algn="l"/>
                <a:tab pos="6008370" algn="l"/>
                <a:tab pos="644271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	руководители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работники юридических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лиц не проходят аттестацию в области промышленной безопасности;</a:t>
            </a:r>
          </a:p>
          <a:p>
            <a:pPr marL="36195" marR="3810" indent="398145" algn="just">
              <a:lnSpc>
                <a:spcPct val="115000"/>
              </a:lnSpc>
              <a:spcAft>
                <a:spcPts val="0"/>
              </a:spcAft>
              <a:tabLst>
                <a:tab pos="723900" algn="l"/>
                <a:tab pos="4743450" algn="l"/>
                <a:tab pos="6008370" algn="l"/>
                <a:tab pos="644271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	допускается эксплуатация неисправного (неработоспособного)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соответствующего требованиям промышленной безопасности оборудования под давлением, у которого выявлены дефекты (повреждения), влияющие на безопасность его работы, неисправны арматура, контрольно-измерительные приборы, предохранительные и блокировочные устройства, средства сигнализации и защиты,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также без проведения экспертиз промышленной безопасности если период эксплуатации оборудования превысил срок службы, указанный в паспорте оборудования организацией-изготовителем, или срок безопасной эксплуатации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заключении экспертизы;</a:t>
            </a:r>
          </a:p>
          <a:p>
            <a:pPr marL="36195" marR="3810" indent="398145" algn="just">
              <a:lnSpc>
                <a:spcPct val="115000"/>
              </a:lnSpc>
              <a:spcAft>
                <a:spcPts val="0"/>
              </a:spcAft>
              <a:tabLst>
                <a:tab pos="723900" algn="l"/>
                <a:tab pos="4743450" algn="l"/>
                <a:tab pos="6008370" algn="l"/>
                <a:tab pos="6442710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отсутствуют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производственные инструкции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эксплуатации оборудования,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проверке настройки и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регулировке предохранительных клапанов водогрейных и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паровых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котлов;</a:t>
            </a:r>
          </a:p>
          <a:p>
            <a:pPr marL="36195" marR="3810" indent="398145" algn="just">
              <a:lnSpc>
                <a:spcPct val="115000"/>
              </a:lnSpc>
              <a:spcAft>
                <a:spcPts val="0"/>
              </a:spcAft>
              <a:tabLst>
                <a:tab pos="723900" algn="l"/>
                <a:tab pos="4743450" algn="l"/>
                <a:tab pos="6008370" algn="l"/>
                <a:tab pos="6442710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не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проводятся проверки предохранительных клапанов котлов путем проверки срабатывания на испытательных стендах;</a:t>
            </a:r>
          </a:p>
          <a:p>
            <a:pPr marL="321945" marR="381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723900" algn="l"/>
                <a:tab pos="4743450" algn="l"/>
                <a:tab pos="6008370" algn="l"/>
                <a:tab pos="6442710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проводятся наружные и внутренние осмотры котлов перед началом проведения и после окончания планового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ремонта</a:t>
            </a:r>
          </a:p>
          <a:p>
            <a:pPr marL="36195" marR="3810" algn="just">
              <a:lnSpc>
                <a:spcPct val="115000"/>
              </a:lnSpc>
              <a:spcAft>
                <a:spcPts val="0"/>
              </a:spcAft>
              <a:tabLst>
                <a:tab pos="723900" algn="l"/>
                <a:tab pos="4743450" algn="l"/>
                <a:tab pos="6008370" algn="l"/>
                <a:tab pos="6442710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предприятия не в полной мере осуществляет производственный контроль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эксплуатации опасных производственных объектов. Не регламентированы порядок планирования и проведения внутренних проверок соблюдения требований промышленной безопасности, а также подготовки и регистрации отчетов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 результатах;</a:t>
            </a:r>
          </a:p>
          <a:p>
            <a:pPr marL="207645" marR="3810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723900" algn="l"/>
                <a:tab pos="4743450" algn="l"/>
                <a:tab pos="6008370" algn="l"/>
                <a:tab pos="6442710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обеспечены полнота и достоверность сведений, представленных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регистрации опасных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производственных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объектов в государственном реестре опасных производственных объектов: в сведениях, характеризующих 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195" marR="3810" algn="just">
              <a:lnSpc>
                <a:spcPct val="115000"/>
              </a:lnSpc>
              <a:spcAft>
                <a:spcPts val="0"/>
              </a:spcAft>
              <a:tabLst>
                <a:tab pos="723900" algn="l"/>
                <a:tab pos="4743450" algn="l"/>
                <a:tab pos="6008370" algn="l"/>
                <a:tab pos="644271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ОПО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отсутствуют технические устройства, здания и сооружения, применяемые на ОПО.</a:t>
            </a:r>
          </a:p>
          <a:p>
            <a:pPr marL="36195" marR="3810" indent="398145" algn="just">
              <a:lnSpc>
                <a:spcPct val="115000"/>
              </a:lnSpc>
              <a:spcAft>
                <a:spcPts val="0"/>
              </a:spcAft>
              <a:tabLst>
                <a:tab pos="723900" algn="l"/>
                <a:tab pos="4743450" algn="l"/>
                <a:tab pos="6008370" algn="l"/>
                <a:tab pos="6442710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проводятся проверки срабатывания предохранительных клапанов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испытательном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стенде;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7645" marR="3810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723900" algn="l"/>
                <a:tab pos="4743450" algn="l"/>
                <a:tab pos="6008370" algn="l"/>
                <a:tab pos="6442710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проводятся периодические освидетельствования трубопроводов пара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горячей воды, 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195" marR="3810" algn="just">
              <a:lnSpc>
                <a:spcPct val="115000"/>
              </a:lnSpc>
              <a:spcAft>
                <a:spcPts val="0"/>
              </a:spcAft>
              <a:tabLst>
                <a:tab pos="723900" algn="l"/>
                <a:tab pos="4743450" algn="l"/>
                <a:tab pos="6008370" algn="l"/>
                <a:tab pos="6442710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подлежащих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учёту в территориальных органах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Ростехнадзора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или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иных федеральных органах 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195" marR="3810" algn="just">
              <a:lnSpc>
                <a:spcPct val="115000"/>
              </a:lnSpc>
              <a:spcAft>
                <a:spcPts val="0"/>
              </a:spcAft>
              <a:tabLst>
                <a:tab pos="723900" algn="l"/>
                <a:tab pos="4743450" algn="l"/>
                <a:tab pos="6008370" algn="l"/>
                <a:tab pos="6442710" algn="l"/>
              </a:tabLs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исполнительной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власти, уполномоченных в области промышленной безопасности.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38" y="5300924"/>
            <a:ext cx="1008112" cy="10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504825" y="1412776"/>
            <a:ext cx="8675687" cy="50428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latin typeface="+mj-lt"/>
              </a:rPr>
              <a:t>Типовые массовые нарушения обязательных требований</a:t>
            </a:r>
            <a:endParaRPr lang="ru-RU" sz="24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726432" y="6356350"/>
            <a:ext cx="2133600" cy="365125"/>
          </a:xfrm>
        </p:spPr>
        <p:txBody>
          <a:bodyPr/>
          <a:lstStyle/>
          <a:p>
            <a:fld id="{778F0609-E264-46FD-8F3B-0E88708F58E9}" type="slidenum">
              <a:rPr lang="ru-RU" sz="1600" b="1" smtClean="0">
                <a:solidFill>
                  <a:schemeClr val="tx1"/>
                </a:solidFill>
              </a:rPr>
              <a:pPr/>
              <a:t>6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46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611560" y="1484784"/>
            <a:ext cx="8675687" cy="5042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latin typeface="+mj-lt"/>
              </a:rPr>
              <a:t>Возможные мероприятия по устранению типовых массовых нарушений обязательных требований</a:t>
            </a:r>
            <a:endParaRPr lang="ru-RU" sz="20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699792" y="6356350"/>
            <a:ext cx="2133600" cy="365125"/>
          </a:xfrm>
        </p:spPr>
        <p:txBody>
          <a:bodyPr/>
          <a:lstStyle/>
          <a:p>
            <a:fld id="{778F0609-E264-46FD-8F3B-0E88708F58E9}" type="slidenum">
              <a:rPr lang="ru-RU" sz="1600" b="1" smtClean="0">
                <a:solidFill>
                  <a:schemeClr val="tx1"/>
                </a:solidFill>
              </a:rPr>
              <a:pPr/>
              <a:t>7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132856"/>
            <a:ext cx="8811955" cy="413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эффективного функционирования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производственного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на предприятиях; 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своевременное проведение технического освидетельствования с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периодичностью, установленной федеральными нормами и правилами;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экспертиз промышленной безопасности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технических устройств. Зданий и сооружений,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выработавших установленный или назначенный сроки службы;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эксплуатации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 с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истекшими сроками службы и технического освидетельствования;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нормативного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аварийного запаса материалов, запасных частей, инструментов, технических жидкостей;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с обслуживающим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персоналом технической учебы, аттестации.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контрольных противоаварийных тренировок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обязательными требованиями;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периодического (по графику) осмотра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маршрутными картами 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осмотр опорно-подвесной системы, арматуры, дренажей, воздушников, КИП, тепловой изоляции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оборудования;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периодическое техническое обслуживание арматуры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расхаживание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часть  хода, 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очистка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пыли и грязи, проверка исправности привода, смазка штоков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   периодическое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 графику) опробование (проверку на сигнал) технологических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защит. 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34" y="4895674"/>
            <a:ext cx="2237533" cy="163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53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Объект 2"/>
          <p:cNvSpPr txBox="1">
            <a:spLocks/>
          </p:cNvSpPr>
          <p:nvPr/>
        </p:nvSpPr>
        <p:spPr bwMode="auto">
          <a:xfrm>
            <a:off x="225200" y="1533228"/>
            <a:ext cx="8910637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sz="2400" b="1" dirty="0" smtClean="0">
                <a:effectLst/>
                <a:latin typeface="+mj-lt"/>
              </a:rPr>
              <a:t>Статистика аварий на оборудовании, работающем под избыточным давлением за 2017-2022 годы</a:t>
            </a:r>
            <a:endParaRPr lang="ru-RU" sz="2400" b="1" dirty="0">
              <a:effectLst/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726432" y="6356350"/>
            <a:ext cx="2133600" cy="365125"/>
          </a:xfrm>
        </p:spPr>
        <p:txBody>
          <a:bodyPr/>
          <a:lstStyle/>
          <a:p>
            <a:fld id="{778F0609-E264-46FD-8F3B-0E88708F58E9}" type="slidenum">
              <a:rPr lang="ru-RU" sz="1600" b="1" smtClean="0">
                <a:solidFill>
                  <a:schemeClr val="tx1"/>
                </a:solidFill>
              </a:rPr>
              <a:pPr/>
              <a:t>8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637178988"/>
              </p:ext>
            </p:extLst>
          </p:nvPr>
        </p:nvGraphicFramePr>
        <p:xfrm>
          <a:off x="2267744" y="2564904"/>
          <a:ext cx="4585570" cy="212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Объект 2"/>
          <p:cNvSpPr txBox="1">
            <a:spLocks/>
          </p:cNvSpPr>
          <p:nvPr/>
        </p:nvSpPr>
        <p:spPr bwMode="auto">
          <a:xfrm>
            <a:off x="1475656" y="4971622"/>
            <a:ext cx="6336704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sz="1400" b="1" dirty="0" smtClean="0">
                <a:effectLst/>
                <a:latin typeface="+mj-lt"/>
              </a:rPr>
              <a:t>В настоящее время идет расследование аварии с разрушением дымовой трубы, произошедшей на котельной  в городе Переславль-Залесский Ярославской области 12.03.2023.  </a:t>
            </a:r>
            <a:endParaRPr lang="ru-RU" sz="1400" b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464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</a:t>
            </a: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</a:t>
            </a:r>
            <a:r>
              <a:rPr kumimoji="1"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107504" y="1628800"/>
            <a:ext cx="8758366" cy="14254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Разрушение технического устройства (участок тепловой сети)          ДМУП «ЭКПО» по адресу: Московская область, г. Дзержинский, ул. </a:t>
            </a:r>
            <a:r>
              <a:rPr lang="ru-RU" sz="2000" b="1" spc="90" dirty="0" err="1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Томилинская</a:t>
            </a:r>
            <a:r>
              <a:rPr lang="ru-RU" sz="2000" b="1" spc="9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, в районе д. 14</a:t>
            </a:r>
            <a:endParaRPr lang="ru-RU" sz="2000" b="1" spc="90" dirty="0"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99" y="2708920"/>
            <a:ext cx="2783229" cy="33870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03" y="4797152"/>
            <a:ext cx="3065285" cy="12961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7" y="2708920"/>
            <a:ext cx="2634917" cy="338437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899204" y="2603377"/>
            <a:ext cx="3039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Последствия аварии </a:t>
            </a:r>
            <a:r>
              <a:rPr lang="ru-RU" sz="1200" b="1" spc="9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пострадало 4 человека, в зону ограничения теплоснабжения попало 32 жилых дома с общей численностью населения 8542 человек.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99204" y="3539830"/>
            <a:ext cx="3039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spc="90" dirty="0">
                <a:latin typeface="Calibri" panose="020F0502020204030204" pitchFamily="34" charset="0"/>
                <a:cs typeface="Times New Roman" panose="02020603050405020304" pitchFamily="18" charset="0"/>
              </a:rPr>
              <a:t>Техническая причина </a:t>
            </a:r>
            <a:r>
              <a:rPr lang="ru-RU" sz="1200" b="1" spc="9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коррозионный износ участка трубопровода тепловой сети с утонением толщины основного металла трубопровода </a:t>
            </a:r>
            <a:r>
              <a:rPr lang="ru-RU" sz="12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критической величины с последующим разрывом.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726432" y="6356350"/>
            <a:ext cx="2133600" cy="365125"/>
          </a:xfrm>
        </p:spPr>
        <p:txBody>
          <a:bodyPr/>
          <a:lstStyle/>
          <a:p>
            <a:fld id="{778F0609-E264-46FD-8F3B-0E88708F58E9}" type="slidenum">
              <a:rPr lang="ru-RU" sz="1600" b="1" smtClean="0">
                <a:solidFill>
                  <a:schemeClr val="tx1"/>
                </a:solidFill>
              </a:rPr>
              <a:pPr/>
              <a:t>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19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723</Words>
  <Application>Microsoft Office PowerPoint</Application>
  <PresentationFormat>Экран (4:3)</PresentationFormat>
  <Paragraphs>153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Symbol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Мишка</dc:creator>
  <cp:lastModifiedBy>Мансуров Сергей Александрович</cp:lastModifiedBy>
  <cp:revision>270</cp:revision>
  <cp:lastPrinted>2017-10-25T08:43:20Z</cp:lastPrinted>
  <dcterms:created xsi:type="dcterms:W3CDTF">2017-03-17T18:41:59Z</dcterms:created>
  <dcterms:modified xsi:type="dcterms:W3CDTF">2023-03-17T09:44:17Z</dcterms:modified>
</cp:coreProperties>
</file>